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3"/>
    <p:sldId id="308" r:id="rId4"/>
    <p:sldId id="305" r:id="rId5"/>
    <p:sldId id="306" r:id="rId6"/>
    <p:sldId id="291" r:id="rId7"/>
    <p:sldId id="293" r:id="rId8"/>
    <p:sldId id="294" r:id="rId9"/>
    <p:sldId id="295" r:id="rId10"/>
    <p:sldId id="297" r:id="rId11"/>
    <p:sldId id="299" r:id="rId12"/>
    <p:sldId id="259" r:id="rId13"/>
    <p:sldId id="307" r:id="rId14"/>
    <p:sldId id="300" r:id="rId15"/>
    <p:sldId id="301" r:id="rId16"/>
    <p:sldId id="302" r:id="rId17"/>
    <p:sldId id="303" r:id="rId18"/>
    <p:sldId id="311" r:id="rId19"/>
    <p:sldId id="264" r:id="rId20"/>
    <p:sldId id="265" r:id="rId21"/>
    <p:sldId id="266" r:id="rId22"/>
    <p:sldId id="277" r:id="rId23"/>
    <p:sldId id="267" r:id="rId24"/>
    <p:sldId id="278" r:id="rId25"/>
    <p:sldId id="268" r:id="rId26"/>
    <p:sldId id="279" r:id="rId27"/>
    <p:sldId id="269" r:id="rId28"/>
    <p:sldId id="270" r:id="rId29"/>
    <p:sldId id="271" r:id="rId30"/>
    <p:sldId id="272" r:id="rId31"/>
    <p:sldId id="280" r:id="rId32"/>
    <p:sldId id="283" r:id="rId33"/>
    <p:sldId id="284" r:id="rId34"/>
    <p:sldId id="273" r:id="rId35"/>
    <p:sldId id="281" r:id="rId36"/>
    <p:sldId id="275" r:id="rId37"/>
    <p:sldId id="276" r:id="rId38"/>
    <p:sldId id="282" r:id="rId39"/>
    <p:sldId id="309" r:id="rId40"/>
    <p:sldId id="312" r:id="rId41"/>
    <p:sldId id="285" r:id="rId42"/>
    <p:sldId id="286" r:id="rId43"/>
    <p:sldId id="287" r:id="rId44"/>
    <p:sldId id="310" r:id="rId45"/>
    <p:sldId id="28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f5d3310-2785-4cc6-bbe2-5b001865bf2d}">
          <p14:sldIdLst>
            <p14:sldId id="289"/>
            <p14:sldId id="308"/>
            <p14:sldId id="305"/>
            <p14:sldId id="306"/>
            <p14:sldId id="291"/>
            <p14:sldId id="293"/>
            <p14:sldId id="294"/>
            <p14:sldId id="295"/>
            <p14:sldId id="297"/>
            <p14:sldId id="299"/>
            <p14:sldId id="259"/>
            <p14:sldId id="307"/>
            <p14:sldId id="300"/>
            <p14:sldId id="301"/>
            <p14:sldId id="302"/>
            <p14:sldId id="303"/>
            <p14:sldId id="311"/>
            <p14:sldId id="264"/>
            <p14:sldId id="265"/>
            <p14:sldId id="266"/>
            <p14:sldId id="277"/>
            <p14:sldId id="267"/>
            <p14:sldId id="278"/>
            <p14:sldId id="268"/>
            <p14:sldId id="279"/>
            <p14:sldId id="269"/>
            <p14:sldId id="270"/>
            <p14:sldId id="271"/>
            <p14:sldId id="272"/>
            <p14:sldId id="280"/>
            <p14:sldId id="283"/>
            <p14:sldId id="284"/>
            <p14:sldId id="273"/>
            <p14:sldId id="281"/>
            <p14:sldId id="275"/>
            <p14:sldId id="276"/>
            <p14:sldId id="282"/>
            <p14:sldId id="309"/>
            <p14:sldId id="312"/>
            <p14:sldId id="285"/>
            <p14:sldId id="286"/>
            <p14:sldId id="287"/>
            <p14:sldId id="31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386" y="7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  <a:endParaRPr lang="en-US" sz="12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GB" dirty="0">
                <a:latin typeface="Tahoma" panose="020B0604030504040204" charset="0"/>
              </a:rPr>
            </a:fld>
            <a:endParaRPr lang="en-GB" dirty="0">
              <a:latin typeface="Tahoma" panose="020B060403050404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40" y="822960"/>
            <a:ext cx="6621145" cy="1166495"/>
          </a:xfrm>
        </p:spPr>
        <p:txBody>
          <a:bodyPr/>
          <a:lstStyle/>
          <a:p>
            <a:pPr algn="ctr"/>
            <a:r>
              <a:rPr lang="id-ID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</a:t>
            </a:r>
            <a:r>
              <a:rPr lang="id-ID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PT PUSKESMAS </a:t>
            </a:r>
            <a:r>
              <a:rPr lang="id-ID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Gn. INTAN</a:t>
            </a:r>
            <a:endParaRPr lang="id-ID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66140" y="2397760"/>
            <a:ext cx="6933565" cy="2362200"/>
          </a:xfrm>
        </p:spPr>
        <p:txBody>
          <a:bodyPr>
            <a:noAutofit/>
          </a:bodyPr>
          <a:lstStyle/>
          <a:p>
            <a:r>
              <a:rPr lang="en-US" altLang="id-ID" sz="5400" dirty="0" smtClean="0"/>
              <a:t>SOSIALISASI BAHAYA</a:t>
            </a:r>
            <a:r>
              <a:rPr lang="id-ID" sz="5400" dirty="0" smtClean="0"/>
              <a:t>    </a:t>
            </a:r>
            <a:endParaRPr lang="id-ID" sz="5400" dirty="0" smtClean="0"/>
          </a:p>
          <a:p>
            <a:pPr algn="ctr"/>
            <a:r>
              <a:rPr lang="id-ID" sz="5400" dirty="0" smtClean="0"/>
              <a:t>“</a:t>
            </a:r>
            <a:r>
              <a:rPr lang="en-US" altLang="id-ID" sz="5400" dirty="0" smtClean="0">
                <a:solidFill>
                  <a:srgbClr val="FF0000"/>
                </a:solidFill>
              </a:rPr>
              <a:t>NAPZA</a:t>
            </a:r>
            <a:r>
              <a:rPr lang="id-ID" sz="5400" dirty="0" smtClean="0"/>
              <a:t>”</a:t>
            </a:r>
            <a:endParaRPr lang="id-ID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630295" y="5397500"/>
            <a:ext cx="4661535" cy="342265"/>
          </a:xfrm>
        </p:spPr>
        <p:txBody>
          <a:bodyPr>
            <a:noAutofit/>
          </a:bodyPr>
          <a:lstStyle/>
          <a:p>
            <a:r>
              <a:rPr altLang="id-ID" sz="2400" dirty="0" smtClean="0">
                <a:solidFill>
                  <a:schemeClr val="accent3"/>
                </a:solidFill>
              </a:rPr>
              <a:t>JUM’AT</a:t>
            </a:r>
            <a:r>
              <a:rPr lang="id-ID" sz="2400" dirty="0" smtClean="0">
                <a:solidFill>
                  <a:schemeClr val="accent3"/>
                </a:solidFill>
              </a:rPr>
              <a:t>, </a:t>
            </a:r>
            <a:r>
              <a:rPr altLang="id-ID" sz="2400" dirty="0" smtClean="0">
                <a:solidFill>
                  <a:schemeClr val="accent3"/>
                </a:solidFill>
              </a:rPr>
              <a:t>14</a:t>
            </a:r>
            <a:r>
              <a:rPr lang="id-ID" sz="2400" dirty="0" smtClean="0">
                <a:solidFill>
                  <a:schemeClr val="accent3"/>
                </a:solidFill>
              </a:rPr>
              <a:t> </a:t>
            </a:r>
            <a:r>
              <a:rPr altLang="id-ID" sz="2400" dirty="0" smtClean="0">
                <a:solidFill>
                  <a:schemeClr val="accent3"/>
                </a:solidFill>
              </a:rPr>
              <a:t>NOVEMBER </a:t>
            </a:r>
            <a:r>
              <a:rPr lang="id-ID" sz="2400" dirty="0" smtClean="0">
                <a:solidFill>
                  <a:schemeClr val="accent3"/>
                </a:solidFill>
              </a:rPr>
              <a:t>2024</a:t>
            </a:r>
            <a:endParaRPr lang="id-ID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Rectangle 1027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>
          <a:xfrm>
            <a:off x="880745" y="835660"/>
            <a:ext cx="7146925" cy="332486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dirty="0"/>
              <a:t>Golongan III:</a:t>
            </a:r>
            <a:endParaRPr lang="en-US" altLang="x-none" b="1" dirty="0"/>
          </a:p>
          <a:p>
            <a:pPr lvl="1" eaLnBrk="1" hangingPunct="1"/>
            <a:r>
              <a:rPr lang="en-US" altLang="x-none" dirty="0"/>
              <a:t>berkhasiat pengobatan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banyak digunakan dalam terapi atau pengembangan ilmu pengetahuan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potensi ringan mengakibatkan ketergantungan</a:t>
            </a:r>
            <a:endParaRPr lang="en-US" altLang="x-none" dirty="0"/>
          </a:p>
          <a:p>
            <a:pPr lvl="1" eaLnBrk="1" hangingPunct="1"/>
            <a:r>
              <a:rPr lang="en-US" altLang="x-none" b="1" dirty="0"/>
              <a:t>Contoh</a:t>
            </a:r>
            <a:r>
              <a:rPr lang="en-US" altLang="x-none" dirty="0"/>
              <a:t>: kodein</a:t>
            </a:r>
            <a:endParaRPr lang="en-US" altLang="x-none" dirty="0"/>
          </a:p>
        </p:txBody>
      </p:sp>
      <p:pic>
        <p:nvPicPr>
          <p:cNvPr id="2" name="Picture 1" descr="kode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645" y="3429000"/>
            <a:ext cx="3710940" cy="247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ateri-narkoba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en-US" altLang="x-none" sz="3600" b="1" dirty="0"/>
              <a:t>UU No. 05 tahun 2023</a:t>
            </a:r>
            <a:br>
              <a:rPr lang="en-US" altLang="x-none" sz="3600" b="1" dirty="0"/>
            </a:br>
            <a:r>
              <a:rPr lang="en-US" altLang="x-none" sz="3600" b="1" dirty="0"/>
              <a:t>tentang   Psikotropika</a:t>
            </a:r>
            <a:endParaRPr lang="en-US" altLang="x-none" dirty="0"/>
          </a:p>
        </p:txBody>
      </p:sp>
      <p:sp>
        <p:nvSpPr>
          <p:cNvPr id="18435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b="1" dirty="0"/>
              <a:t>Zat atau obat, alamiah maupun sintetis bukan narkotika</a:t>
            </a:r>
            <a:endParaRPr lang="en-US" altLang="x-none" b="1" dirty="0"/>
          </a:p>
          <a:p>
            <a:pPr eaLnBrk="1" hangingPunct="1"/>
            <a:r>
              <a:rPr lang="en-US" altLang="x-none" b="1" dirty="0"/>
              <a:t>berkhasiat psikoaktif melalui pengaruh selektif pada susunan saraf pusat yang menyebabkan perubahan khas pada aktivitas mental dan perilaku.</a:t>
            </a:r>
            <a:endParaRPr lang="en-US" altLang="x-none" b="1" dirty="0"/>
          </a:p>
          <a:p>
            <a:pPr eaLnBrk="1" hangingPunct="1"/>
            <a:r>
              <a:rPr lang="en-US" altLang="x-none" b="1" dirty="0"/>
              <a:t>Lebih sering digunakan oleh dokter untuk mengobati pasien gangguan jiwa</a:t>
            </a:r>
            <a:endParaRPr lang="en-US" altLang="x-none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84505" y="514350"/>
            <a:ext cx="7055485" cy="84201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x-none" b="1" dirty="0"/>
              <a:t>Penggolongan:</a:t>
            </a:r>
            <a:endParaRPr lang="en-US" altLang="x-none" b="1" dirty="0"/>
          </a:p>
        </p:txBody>
      </p:sp>
      <p:sp>
        <p:nvSpPr>
          <p:cNvPr id="19459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>
          <a:xfrm>
            <a:off x="827405" y="1484630"/>
            <a:ext cx="6711950" cy="234759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dirty="0"/>
              <a:t>GOLONGAN  I: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digunakan untuk kepentingan ilmu pengetahuan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tidak digunakan dalam terapi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potensi amat kuat mengakibatkan ketergantungan. </a:t>
            </a:r>
            <a:endParaRPr lang="en-US" altLang="x-none" dirty="0"/>
          </a:p>
          <a:p>
            <a:pPr lvl="1" eaLnBrk="1" hangingPunct="1"/>
            <a:r>
              <a:rPr lang="en-US" altLang="x-none" b="1" dirty="0"/>
              <a:t>Contoh: </a:t>
            </a:r>
            <a:r>
              <a:rPr lang="en-US" altLang="x-none" dirty="0"/>
              <a:t>ekstasi, shabu</a:t>
            </a:r>
            <a:endParaRPr lang="en-US" altLang="x-none" dirty="0"/>
          </a:p>
        </p:txBody>
      </p:sp>
      <p:pic>
        <p:nvPicPr>
          <p:cNvPr id="2" name="Picture 1" descr="ekstas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0355" y="3832225"/>
            <a:ext cx="2699385" cy="1993265"/>
          </a:xfrm>
          <a:prstGeom prst="rect">
            <a:avLst/>
          </a:prstGeom>
        </p:spPr>
      </p:pic>
      <p:pic>
        <p:nvPicPr>
          <p:cNvPr id="3" name="Picture 2" descr="sab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3832225"/>
            <a:ext cx="3191510" cy="202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1027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>
          <a:xfrm>
            <a:off x="827700" y="1111220"/>
            <a:ext cx="6711654" cy="4195481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dirty="0"/>
              <a:t>GOLONGAN  II: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tujuan ilmu pengetahuan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berkhasiat pengobatan, dapat digunakan dalam terapi,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potensi kuat mengakibatkan ketergantungan.</a:t>
            </a:r>
            <a:endParaRPr lang="en-US" altLang="x-none" dirty="0"/>
          </a:p>
          <a:p>
            <a:pPr lvl="1" eaLnBrk="1" hangingPunct="1"/>
            <a:r>
              <a:rPr lang="en-US" altLang="x-none" b="1" dirty="0"/>
              <a:t>Contoh: </a:t>
            </a:r>
            <a:r>
              <a:rPr lang="en-US" altLang="x-none" dirty="0"/>
              <a:t>amfetamin, metilfenidat atau ritalin</a:t>
            </a:r>
            <a:endParaRPr lang="en-US" altLang="x-none" dirty="0"/>
          </a:p>
        </p:txBody>
      </p:sp>
      <p:pic>
        <p:nvPicPr>
          <p:cNvPr id="2" name="Picture 1" descr="amfetam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8160" y="3664585"/>
            <a:ext cx="3178810" cy="212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>
          <a:xfrm>
            <a:off x="827405" y="800100"/>
            <a:ext cx="6711950" cy="291655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dirty="0"/>
              <a:t>GOLONGAN III :</a:t>
            </a:r>
            <a:r>
              <a:rPr lang="en-US" altLang="x-none" b="1" dirty="0"/>
              <a:t> </a:t>
            </a:r>
            <a:endParaRPr lang="en-US" altLang="x-none" b="1" dirty="0"/>
          </a:p>
          <a:p>
            <a:pPr lvl="1" eaLnBrk="1" hangingPunct="1"/>
            <a:r>
              <a:rPr lang="en-US" altLang="x-none" dirty="0"/>
              <a:t>berkhasiat pengobatan dan banyak digunakan dalam terapi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tujuan ilmu pengetahuan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potensi sedang mengakibatkan ketergantungan </a:t>
            </a:r>
            <a:endParaRPr lang="en-US" altLang="x-none" dirty="0"/>
          </a:p>
          <a:p>
            <a:pPr lvl="1" eaLnBrk="1" hangingPunct="1"/>
            <a:r>
              <a:rPr lang="en-US" altLang="x-none" b="1" dirty="0"/>
              <a:t>Contoh</a:t>
            </a:r>
            <a:r>
              <a:rPr lang="en-US" altLang="x-none" dirty="0"/>
              <a:t>: fenobarbital, flunitrazepam</a:t>
            </a:r>
            <a:endParaRPr lang="en-US" altLang="x-none" dirty="0"/>
          </a:p>
        </p:txBody>
      </p:sp>
      <p:pic>
        <p:nvPicPr>
          <p:cNvPr id="2" name="Picture 1" descr="fen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0" y="3495040"/>
            <a:ext cx="4559935" cy="2185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>
          <a:xfrm>
            <a:off x="907415" y="480695"/>
            <a:ext cx="6711950" cy="4008755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sz="2400" dirty="0"/>
              <a:t>GOLONGAN IV</a:t>
            </a:r>
            <a:r>
              <a:rPr lang="en-US" altLang="x-none" sz="2800" b="1" dirty="0"/>
              <a:t> </a:t>
            </a:r>
            <a:endParaRPr lang="en-US" altLang="x-none" sz="2800" b="1" dirty="0"/>
          </a:p>
          <a:p>
            <a:pPr lvl="1" eaLnBrk="1" hangingPunct="1"/>
            <a:r>
              <a:rPr lang="en-US" altLang="x-none" sz="2000" dirty="0"/>
              <a:t>berkhasiat pengobatan dan sangat luas digunakan dalam terapi </a:t>
            </a:r>
            <a:endParaRPr lang="en-US" altLang="x-none" sz="2000" dirty="0"/>
          </a:p>
          <a:p>
            <a:pPr lvl="1" eaLnBrk="1" hangingPunct="1"/>
            <a:r>
              <a:rPr lang="en-US" altLang="x-none" sz="2000" dirty="0"/>
              <a:t>untuk tujuan ilmu pengetahuan </a:t>
            </a:r>
            <a:endParaRPr lang="en-US" altLang="x-none" sz="2000" dirty="0"/>
          </a:p>
          <a:p>
            <a:pPr lvl="1" eaLnBrk="1" hangingPunct="1"/>
            <a:r>
              <a:rPr lang="en-US" altLang="x-none" sz="2000" dirty="0"/>
              <a:t>potensi ringan mengakibatkan ketergantungan </a:t>
            </a:r>
            <a:endParaRPr lang="en-US" altLang="x-none" sz="2000" dirty="0"/>
          </a:p>
          <a:p>
            <a:pPr lvl="1" eaLnBrk="1" hangingPunct="1"/>
            <a:r>
              <a:rPr lang="en-US" altLang="x-none" sz="2000" b="1" dirty="0"/>
              <a:t>Contoh</a:t>
            </a:r>
            <a:r>
              <a:rPr lang="en-US" altLang="x-none" sz="2000" dirty="0"/>
              <a:t>: diazepam,  bromazepam, fenobarbital, klonazepam, klordiazepoxide, nitrazepam,  seperti pil BK, pil Koplo,  Rohipnol, Dumolid, Mogadon</a:t>
            </a:r>
            <a:endParaRPr lang="en-US" altLang="x-none" sz="2000" dirty="0"/>
          </a:p>
        </p:txBody>
      </p:sp>
      <p:pic>
        <p:nvPicPr>
          <p:cNvPr id="2" name="Picture 1" descr="dia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1725" y="4330700"/>
            <a:ext cx="4045585" cy="1864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990" y="301625"/>
            <a:ext cx="6621145" cy="874395"/>
          </a:xfrm>
        </p:spPr>
        <p:txBody>
          <a:bodyPr/>
          <a:p>
            <a:r>
              <a:rPr lang="en-US" altLang="en-GB"/>
              <a:t>ZAT ADIKTIF</a:t>
            </a:r>
            <a:endParaRPr lang="en-US" alt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71855" y="1176020"/>
            <a:ext cx="7009130" cy="2419350"/>
          </a:xfrm>
        </p:spPr>
        <p:txBody>
          <a:bodyPr>
            <a:noAutofit/>
          </a:bodyPr>
          <a:p>
            <a:r>
              <a:rPr lang="en-US" altLang="en-GB" sz="2400"/>
              <a:t>Zat / Bahan lain bukan Narkotika atau Psikotropika yg berpengaruh pada kerja otak dan dapat menimbulkan ketergantungan</a:t>
            </a:r>
            <a:endParaRPr lang="en-US" altLang="en-GB" sz="2400"/>
          </a:p>
          <a:p>
            <a:r>
              <a:rPr lang="en-US" altLang="en-GB" sz="2400"/>
              <a:t>Bahan ini bisa mengarahkan atau sebagai jalan adiksi terhadap narkotika</a:t>
            </a:r>
            <a:endParaRPr lang="en-US" altLang="en-GB" sz="2400"/>
          </a:p>
        </p:txBody>
      </p:sp>
      <p:pic>
        <p:nvPicPr>
          <p:cNvPr id="6" name="Picture 5" descr="08-Materi-narkoba-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" y="3429000"/>
            <a:ext cx="7714615" cy="336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ateri-narkoba-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ateri-narkoba-1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548005"/>
            <a:ext cx="6000750" cy="1130300"/>
          </a:xfrm>
        </p:spPr>
        <p:txBody>
          <a:bodyPr/>
          <a:p>
            <a:r>
              <a:rPr lang="en-US" altLang="en-GB"/>
              <a:t>NAPZA = NARKOBA</a:t>
            </a:r>
            <a:endParaRPr lang="en-US" alt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4"/>
          </p:nvPr>
        </p:nvSpPr>
        <p:spPr>
          <a:xfrm>
            <a:off x="841375" y="3639185"/>
            <a:ext cx="6540500" cy="1762125"/>
          </a:xfrm>
        </p:spPr>
        <p:txBody>
          <a:bodyPr/>
          <a:p>
            <a:r>
              <a:rPr altLang="en-GB" sz="2800">
                <a:solidFill>
                  <a:schemeClr val="tx1"/>
                </a:solidFill>
              </a:rPr>
              <a:t>NARKOBA = Narkotika, Psikotropika 				dan Bahan Adiktif</a:t>
            </a:r>
            <a:endParaRPr altLang="en-GB" sz="280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18207" y="1820817"/>
            <a:ext cx="6620968" cy="1676400"/>
          </a:xfrm>
        </p:spPr>
        <p:txBody>
          <a:bodyPr>
            <a:normAutofit/>
          </a:bodyPr>
          <a:p>
            <a:r>
              <a:rPr lang="en-US" altLang="en-GB" sz="2800"/>
              <a:t>NAPZA = Narkotika, Psikotropika </a:t>
            </a:r>
            <a:endParaRPr lang="en-US" altLang="en-GB" sz="2800"/>
          </a:p>
          <a:p>
            <a:pPr marL="1371600" lvl="3" indent="457200"/>
            <a:r>
              <a:rPr lang="en-US" altLang="en-GB" sz="2800"/>
              <a:t>dan Zat Adiktif</a:t>
            </a:r>
            <a:endParaRPr lang="en-US" altLang="en-GB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ateri-narkoba-1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enyuluhan-Narkoba-bagi-Pelajar-SMA-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ateri-narkoba-1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nyuluhan-Narkoba-bagi-Pelajar-SMA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ateri-narkoba-1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nyuluhan-Narkoba-bagi-Pelajar-SMA-1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ateri-narkoba-1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ateri-narkoba-1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ateri-narkoba-1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ateri-narkoba-1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84505" y="452755"/>
            <a:ext cx="7055485" cy="83312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x-none" b="1" dirty="0"/>
              <a:t>NAPZA</a:t>
            </a:r>
            <a:endParaRPr lang="en-US" altLang="x-none" b="1" dirty="0"/>
          </a:p>
        </p:txBody>
      </p:sp>
      <p:sp>
        <p:nvSpPr>
          <p:cNvPr id="6147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>
          <a:xfrm>
            <a:off x="1291590" y="1684020"/>
            <a:ext cx="6711950" cy="3688080"/>
          </a:xfrm>
        </p:spPr>
        <p:txBody>
          <a:bodyPr vert="horz" wrap="square" lIns="91440" tIns="45720" rIns="91440" bIns="45720" anchor="t" anchorCtr="0">
            <a:normAutofit/>
          </a:bodyPr>
          <a:p>
            <a:pPr eaLnBrk="1" hangingPunct="1"/>
            <a:r>
              <a:rPr lang="en-US" altLang="x-none" sz="2400" b="1" dirty="0"/>
              <a:t>mengacu kepada Narkotika dan Psikotropika</a:t>
            </a:r>
            <a:endParaRPr lang="en-US" altLang="x-none" sz="2400" b="1" dirty="0"/>
          </a:p>
          <a:p>
            <a:pPr lvl="1" eaLnBrk="1" hangingPunct="1"/>
            <a:r>
              <a:rPr lang="en-US" altLang="x-none" sz="2400" b="1" dirty="0">
                <a:sym typeface="+mn-ea"/>
              </a:rPr>
              <a:t>UU No 22 tahun 1997  </a:t>
            </a:r>
            <a:br>
              <a:rPr lang="en-US" altLang="x-none" sz="2400" b="1" dirty="0">
                <a:sym typeface="+mn-ea"/>
              </a:rPr>
            </a:br>
            <a:r>
              <a:rPr lang="en-US" altLang="x-none" sz="2400" b="1" dirty="0">
                <a:sym typeface="+mn-ea"/>
              </a:rPr>
              <a:t>tentang Narkotika</a:t>
            </a:r>
            <a:endParaRPr lang="en-US" altLang="x-none" sz="2400" b="1" dirty="0"/>
          </a:p>
          <a:p>
            <a:pPr lvl="1" eaLnBrk="1" hangingPunct="1"/>
            <a:r>
              <a:rPr lang="en-US" altLang="x-none" sz="2400" b="1" dirty="0"/>
              <a:t>Undang-undang No.5 tahun 2023 tentang Narkotika dan Psikotropika</a:t>
            </a:r>
            <a:endParaRPr lang="en-US" altLang="x-none" sz="2400" b="1" dirty="0"/>
          </a:p>
          <a:p>
            <a:pPr lvl="1" eaLnBrk="1" hangingPunct="1"/>
            <a:r>
              <a:rPr lang="en-US" altLang="x-none" sz="2400" b="1" dirty="0"/>
              <a:t>Undang-undang No.31 tahun 2023 tentang Psikotropika</a:t>
            </a:r>
            <a:endParaRPr lang="en-US" altLang="x-none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nyuluhan-Narkoba-bagi-Pelajar-SMA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enyuluhan-Narkoba-bagi-Pelajar-SMA-2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enyuluhan-Narkoba-bagi-Pelajar-SMA-2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75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ateri-narkoba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nyuluhan-Narkoba-bagi-Pelajar-SMA-2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enyuluhan-Narkoba-bagi-Pelajar-SMA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enyuluhan-Narkoba-bagi-Pelajar-SMA-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nyuluhan-Narkoba-bagi-Pelajar-SMA-2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am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955" y="1149985"/>
            <a:ext cx="6388100" cy="4385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j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0455" y="1422400"/>
            <a:ext cx="3642995" cy="3782060"/>
          </a:xfrm>
          <a:prstGeom prst="rect">
            <a:avLst/>
          </a:prstGeom>
        </p:spPr>
      </p:pic>
      <p:pic>
        <p:nvPicPr>
          <p:cNvPr id="3" name="Picture 2" descr="j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24940"/>
            <a:ext cx="4150360" cy="3790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en-US" altLang="x-none" sz="3200" b="1" dirty="0"/>
              <a:t>UU No 05 tahun 2023  </a:t>
            </a:r>
            <a:br>
              <a:rPr lang="en-US" altLang="x-none" sz="3200" b="1" dirty="0"/>
            </a:br>
            <a:r>
              <a:rPr lang="en-US" altLang="x-none" sz="3200" b="1" dirty="0"/>
              <a:t>tentang Narkotika</a:t>
            </a:r>
            <a:endParaRPr lang="en-US" altLang="x-none" sz="3200" b="1" dirty="0"/>
          </a:p>
        </p:txBody>
      </p:sp>
      <p:sp>
        <p:nvSpPr>
          <p:cNvPr id="9219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sz="2800" b="1" dirty="0"/>
              <a:t>Zat atau obat yang berasal dari tanaman atau bukan tanaman </a:t>
            </a:r>
            <a:endParaRPr lang="en-US" altLang="x-none" sz="2800" b="1" dirty="0"/>
          </a:p>
          <a:p>
            <a:pPr eaLnBrk="1" hangingPunct="1"/>
            <a:r>
              <a:rPr lang="en-US" altLang="x-none" sz="2800" b="1" dirty="0"/>
              <a:t>baik sintetis maupun semisintetis </a:t>
            </a:r>
            <a:endParaRPr lang="en-US" altLang="x-none" sz="2800" b="1" dirty="0"/>
          </a:p>
          <a:p>
            <a:pPr eaLnBrk="1" hangingPunct="1"/>
            <a:r>
              <a:rPr lang="en-US" altLang="x-none" sz="2800" b="1" dirty="0"/>
              <a:t>menyebabkan penurunan atau perubahan kesadaran, hilangnya rasa, mengurangi sampai menghilangkan rasa nyeri, dan dapat menimbulkan ketergantungan. </a:t>
            </a:r>
            <a:endParaRPr lang="en-US" altLang="x-none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enyuluhan-Narkoba-bagi-Pelajar-SMA-2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enyuluhan-Narkoba-bagi-Pelajar-SMA-2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enyuluhan-Narkoba-bagi-Pelajar-SMA-2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ay n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485" y="351790"/>
            <a:ext cx="8154670" cy="622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enyuluhan-Narkoba-bagi-Pelajar-SMA-3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GB"/>
              <a:t>Penggolongan</a:t>
            </a:r>
            <a:endParaRPr lang="en-US" altLang="en-GB"/>
          </a:p>
        </p:txBody>
      </p:sp>
      <p:sp>
        <p:nvSpPr>
          <p:cNvPr id="10243" name="Rectangle 3" descr="Rectangle: Click to edit Master text styles&#13;&#10;Second level&#13;&#10;Third level&#13;&#10;Fourth level&#13;&#10;Fifth level"/>
          <p:cNvSpPr>
            <a:spLocks noGrp="1"/>
          </p:cNvSpPr>
          <p:nvPr/>
        </p:nvSpPr>
        <p:spPr>
          <a:xfrm>
            <a:off x="685800" y="1470025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x-none" dirty="0"/>
              <a:t>Golongan I</a:t>
            </a:r>
            <a:r>
              <a:rPr lang="en-US" altLang="x-none" b="1" dirty="0"/>
              <a:t> :</a:t>
            </a:r>
            <a:endParaRPr lang="en-US" altLang="x-none" b="1" dirty="0"/>
          </a:p>
          <a:p>
            <a:pPr lvl="1" eaLnBrk="1" hangingPunct="1"/>
            <a:r>
              <a:rPr lang="en-US" altLang="x-none" dirty="0"/>
              <a:t>digunakan untuk tujuan ilmu pengetahuan,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tidak ditujukan untuk terapi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potensi sangat tinggi menimbulkan ketergantungan</a:t>
            </a:r>
            <a:r>
              <a:rPr lang="en-US" altLang="x-none" b="1" dirty="0"/>
              <a:t>, </a:t>
            </a:r>
            <a:endParaRPr lang="en-US" altLang="x-none" b="1" dirty="0"/>
          </a:p>
          <a:p>
            <a:pPr lvl="1" eaLnBrk="1" hangingPunct="1"/>
            <a:r>
              <a:rPr lang="en-US" altLang="x-none" b="1" dirty="0"/>
              <a:t>Contoh: </a:t>
            </a:r>
            <a:r>
              <a:rPr lang="en-US" altLang="x-none" dirty="0"/>
              <a:t>heroin/putauw, kokain, ganja</a:t>
            </a:r>
            <a:endParaRPr lang="en-US" alt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2082" name="Rectangle 102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en-US" altLang="x-none" dirty="0"/>
              <a:t>Heroin, putauw </a:t>
            </a:r>
            <a:endParaRPr lang="en-US" altLang="x-none" dirty="0"/>
          </a:p>
        </p:txBody>
      </p:sp>
      <p:sp>
        <p:nvSpPr>
          <p:cNvPr id="302083" name="Rectangle 1027" descr="Rectangle: Click to edit Master text styles&#13;&#10;Second level&#13;&#10;Third level&#13;&#10;Fourth level&#13;&#10;Fifth level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</a:pPr>
            <a:endParaRPr lang="en-US" altLang="x-none" sz="2800" dirty="0"/>
          </a:p>
        </p:txBody>
      </p:sp>
      <p:pic>
        <p:nvPicPr>
          <p:cNvPr id="302085" name="Picture 1029" descr="C:\My Documents\my project_images\4.BMP"/>
          <p:cNvPicPr>
            <a:picLocks noChangeAspect="1"/>
          </p:cNvPicPr>
          <p:nvPr>
            <p:ph type="clipArt"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838200" y="1905000"/>
            <a:ext cx="3886200" cy="4191000"/>
          </a:xfrm>
        </p:spPr>
      </p:pic>
      <p:pic>
        <p:nvPicPr>
          <p:cNvPr id="302086" name="Picture 1030" descr="D:\dr.Nanang\infonet\analgesic_files\picture_frame_files\picture_ana_files\ana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3810000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208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208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  <p:bldP spid="302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0338" name="Rectangle 2"/>
          <p:cNvSpPr>
            <a:spLocks noGrp="1"/>
          </p:cNvSpPr>
          <p:nvPr>
            <p:ph type="title"/>
          </p:nvPr>
        </p:nvSpPr>
        <p:spPr>
          <a:xfrm>
            <a:off x="943610" y="434975"/>
            <a:ext cx="6596380" cy="885825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x-none" dirty="0"/>
              <a:t>Kokain</a:t>
            </a:r>
            <a:endParaRPr lang="en-US" altLang="x-none" dirty="0"/>
          </a:p>
        </p:txBody>
      </p:sp>
      <p:pic>
        <p:nvPicPr>
          <p:cNvPr id="270340" name="Picture 4" descr="D:\dr.Nanang\infonet\Stimulans_files\picture_frame_files\picture_stim_files\stim2b.jpg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800600" y="1905000"/>
            <a:ext cx="3797300" cy="3810000"/>
          </a:xfrm>
        </p:spPr>
      </p:pic>
      <p:pic>
        <p:nvPicPr>
          <p:cNvPr id="27034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3810000" cy="3805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5154" name="Rectangle 1026"/>
          <p:cNvSpPr>
            <a:spLocks noGrp="1"/>
          </p:cNvSpPr>
          <p:nvPr>
            <p:ph type="title"/>
          </p:nvPr>
        </p:nvSpPr>
        <p:spPr>
          <a:xfrm>
            <a:off x="484505" y="637540"/>
            <a:ext cx="7055485" cy="78105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x-none" dirty="0"/>
              <a:t>Ganja, hashis, kanabis</a:t>
            </a:r>
            <a:endParaRPr lang="en-US" altLang="x-none" dirty="0"/>
          </a:p>
        </p:txBody>
      </p:sp>
      <p:pic>
        <p:nvPicPr>
          <p:cNvPr id="13315" name="Picture 1028" descr="Rectangle: Click to edit Master text styles&#13;&#10;Second level&#13;&#10;Third level&#13;&#10;Fourth level&#13;&#10;Fifth level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62000" y="1676400"/>
            <a:ext cx="3886200" cy="4114800"/>
          </a:xfrm>
        </p:spPr>
      </p:pic>
      <p:pic>
        <p:nvPicPr>
          <p:cNvPr id="305157" name="Picture 1029" descr="D:\dr.Nanang\infonet\cannabis_files\picture_frame_files\picture_cann_files\cann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76400"/>
            <a:ext cx="4191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Rectangle 3" descr="Rectangle: Click to edit Master text styles&#13;&#10;Second level&#13;&#10;Third level&#13;&#10;Fourth level&#13;&#10;Fifth level"/>
          <p:cNvSpPr>
            <a:spLocks noGrp="1"/>
          </p:cNvSpPr>
          <p:nvPr>
            <p:ph idx="1"/>
          </p:nvPr>
        </p:nvSpPr>
        <p:spPr>
          <a:xfrm>
            <a:off x="934085" y="605155"/>
            <a:ext cx="6711950" cy="265811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x-none" dirty="0"/>
              <a:t>Golongan II: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berkhasiat pengobatan, sebagai pilihan terakhir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digunakan dalam terapi atau pengembangan ilmu pengetahuan </a:t>
            </a:r>
            <a:endParaRPr lang="en-US" altLang="x-none" dirty="0"/>
          </a:p>
          <a:p>
            <a:pPr lvl="1" eaLnBrk="1" hangingPunct="1"/>
            <a:r>
              <a:rPr lang="en-US" altLang="x-none" dirty="0"/>
              <a:t>potensi tinggi mengakibatkan ketergantungan </a:t>
            </a:r>
            <a:endParaRPr lang="en-US" altLang="x-none" dirty="0"/>
          </a:p>
          <a:p>
            <a:pPr lvl="1" eaLnBrk="1" hangingPunct="1"/>
            <a:r>
              <a:rPr lang="en-US" altLang="x-none" b="1" dirty="0"/>
              <a:t>Contoh: </a:t>
            </a:r>
            <a:r>
              <a:rPr lang="en-US" altLang="x-none" dirty="0"/>
              <a:t>morfin, petidin</a:t>
            </a:r>
            <a:endParaRPr lang="en-US" altLang="x-none" dirty="0"/>
          </a:p>
        </p:txBody>
      </p:sp>
      <p:pic>
        <p:nvPicPr>
          <p:cNvPr id="15363" name="Picture 1028" descr="D:\dr.Nanang\infonet\analgesic_files\picture_frame_files\picture_ana_files\ana5b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96485" y="3494405"/>
            <a:ext cx="2337435" cy="229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2553</Words>
  <Application>WPS Presentation</Application>
  <PresentationFormat>On-screen Show (4:3)</PresentationFormat>
  <Paragraphs>90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Arial</vt:lpstr>
      <vt:lpstr>SimSun</vt:lpstr>
      <vt:lpstr>Wingdings</vt:lpstr>
      <vt:lpstr>Wingdings 3</vt:lpstr>
      <vt:lpstr>Arial</vt:lpstr>
      <vt:lpstr>Tahoma</vt:lpstr>
      <vt:lpstr>Century Gothic</vt:lpstr>
      <vt:lpstr>Microsoft YaHei</vt:lpstr>
      <vt:lpstr>Arial Unicode MS</vt:lpstr>
      <vt:lpstr>Calibri</vt:lpstr>
      <vt:lpstr>Ion</vt:lpstr>
      <vt:lpstr>UPT PUSKESMAS Gn. INTAN</vt:lpstr>
      <vt:lpstr>NAPZA = NARKOBA</vt:lpstr>
      <vt:lpstr>NAPZA</vt:lpstr>
      <vt:lpstr>UU No 05 tahun 2023   tentang Narkotika</vt:lpstr>
      <vt:lpstr>Penggolongan</vt:lpstr>
      <vt:lpstr>Heroin, putauw </vt:lpstr>
      <vt:lpstr>Kokain</vt:lpstr>
      <vt:lpstr>Ganja, hashis, kanabis</vt:lpstr>
      <vt:lpstr>PowerPoint 演示文稿</vt:lpstr>
      <vt:lpstr>PowerPoint 演示文稿</vt:lpstr>
      <vt:lpstr>PowerPoint 演示文稿</vt:lpstr>
      <vt:lpstr>UU No. 05 tahun 2023 tentang   Psikotropika</vt:lpstr>
      <vt:lpstr>Penggolongan:</vt:lpstr>
      <vt:lpstr>PowerPoint 演示文稿</vt:lpstr>
      <vt:lpstr>PowerPoint 演示文稿</vt:lpstr>
      <vt:lpstr>PowerPoint 演示文稿</vt:lpstr>
      <vt:lpstr>ZAT ADIKTIF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dc:description>generated using python-pptx</dc:description>
  <cp:lastModifiedBy>Adi Cahyo</cp:lastModifiedBy>
  <cp:revision>14</cp:revision>
  <dcterms:created xsi:type="dcterms:W3CDTF">2013-01-27T09:14:00Z</dcterms:created>
  <dcterms:modified xsi:type="dcterms:W3CDTF">2025-11-13T04:50:17Z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6739E87D884E46DC99294A1DDC4EBF02_13</vt:lpwstr>
  </property>
  <property fmtid="{D5CDD505-2E9C-101B-9397-08002B2CF9AE}" pid="3" name="KSOProductBuildVer">
    <vt:lpwstr>2057-12.2.0.23149</vt:lpwstr>
  </property>
</Properties>
</file>